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84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15" r:id="rId18"/>
    <p:sldId id="286" r:id="rId19"/>
    <p:sldId id="329" r:id="rId20"/>
    <p:sldId id="289" r:id="rId21"/>
    <p:sldId id="330" r:id="rId22"/>
    <p:sldId id="331" r:id="rId23"/>
    <p:sldId id="332" r:id="rId24"/>
    <p:sldId id="333" r:id="rId25"/>
    <p:sldId id="293" r:id="rId26"/>
    <p:sldId id="334" r:id="rId27"/>
    <p:sldId id="335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5" autoAdjust="0"/>
    <p:restoredTop sz="86409" autoAdjust="0"/>
  </p:normalViewPr>
  <p:slideViewPr>
    <p:cSldViewPr>
      <p:cViewPr varScale="1">
        <p:scale>
          <a:sx n="62" d="100"/>
          <a:sy n="62" d="100"/>
        </p:scale>
        <p:origin x="6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8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0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6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7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57252" cy="177247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4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3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3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12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7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10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13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7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9878"/>
            <a:ext cx="9157252" cy="162007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earson Logo" descr="Pearson Interabang logo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4537"/>
            <a:ext cx="873392" cy="5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8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0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10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4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4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9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9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4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008A-70CB-43EE-93F9-C49F3F779DC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010F0-674B-4307-931C-A7D47027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4ECC3-D048-4FE4-A6D9-9226CAE95B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BEEA-8392-456F-A530-B0CAD3BC1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1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standards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3c/wai-website/wiki/W3C-WAI-Website-Redesign-Informatio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w3.org/WAI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earson Logo" descr="Pearson logo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33400"/>
            <a:ext cx="1063881" cy="727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58" y="2381589"/>
            <a:ext cx="9144000" cy="895011"/>
          </a:xfrm>
        </p:spPr>
        <p:txBody>
          <a:bodyPr anchor="t">
            <a:normAutofit/>
          </a:bodyPr>
          <a:lstStyle/>
          <a:p>
            <a:r>
              <a:rPr lang="en-US" b="1" dirty="0"/>
              <a:t>Walk Through WAI </a:t>
            </a:r>
            <a:r>
              <a:rPr lang="en-US" b="1" dirty="0" smtClean="0"/>
              <a:t>Resources</a:t>
            </a:r>
            <a:endParaRPr lang="en-US" sz="3600" b="1" dirty="0"/>
          </a:p>
        </p:txBody>
      </p:sp>
      <p:pic>
        <p:nvPicPr>
          <p:cNvPr id="5" name="Picture 4" descr="W3C WAI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276" y="3530606"/>
            <a:ext cx="3568700" cy="60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24400"/>
            <a:ext cx="9131142" cy="2133600"/>
          </a:xfrm>
          <a:solidFill>
            <a:srgbClr val="1F4E79"/>
          </a:solidFill>
        </p:spPr>
        <p:txBody>
          <a:bodyPr anchor="ctr" anchorCtr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Brent Bakken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Director, Accessibility Strategy &amp; Education Services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Pearson Assessment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brent.bakken@pearson.com</a:t>
            </a:r>
          </a:p>
        </p:txBody>
      </p:sp>
    </p:spTree>
    <p:extLst>
      <p:ext uri="{BB962C8B-B14F-4D97-AF65-F5344CB8AC3E}">
        <p14:creationId xmlns:p14="http://schemas.microsoft.com/office/powerpoint/2010/main" val="41519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“Over thought and complicated” approach</a:t>
            </a:r>
          </a:p>
        </p:txBody>
      </p:sp>
      <p:pic>
        <p:nvPicPr>
          <p:cNvPr id="3" name="Picture 2" descr="A very elaborate, complex wheelchair ramp with apporximately eight turns to get from the street to the doo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70" y="1981200"/>
            <a:ext cx="7620660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“We’re just meeting conformance” approach</a:t>
            </a:r>
          </a:p>
        </p:txBody>
      </p:sp>
      <p:pic>
        <p:nvPicPr>
          <p:cNvPr id="3" name="Picture 2" descr="Steps in front of building with a steep concrete wheelchair ramp paved over them. Individual would require assistance using the steep ramp safely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01" y="1855304"/>
            <a:ext cx="6188197" cy="46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didn’t plan it</a:t>
            </a:r>
            <a:br>
              <a:rPr lang="en-US" dirty="0"/>
            </a:br>
            <a:r>
              <a:rPr lang="en-US" dirty="0"/>
              <a:t>all the way through” approach</a:t>
            </a:r>
          </a:p>
        </p:txBody>
      </p:sp>
      <p:pic>
        <p:nvPicPr>
          <p:cNvPr id="3" name="Picture 2" descr="Flights of steps in a park with a wheelchair ramp only going half way up the step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92" y="2057400"/>
            <a:ext cx="6998815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had it working</a:t>
            </a:r>
            <a:br>
              <a:rPr lang="en-US" dirty="0"/>
            </a:br>
            <a:r>
              <a:rPr lang="en-US" dirty="0"/>
              <a:t>but forgot to maintain it” approach</a:t>
            </a:r>
          </a:p>
        </p:txBody>
      </p:sp>
      <p:pic>
        <p:nvPicPr>
          <p:cNvPr id="3" name="Picture 2" descr="A concrete wheelchair ramp extending from a building platform down to sandy ground. The sand has washed away from the bottom of the ramp leaving a two foot drop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31" y="1828800"/>
            <a:ext cx="7132938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did it right, but we still</a:t>
            </a:r>
            <a:br>
              <a:rPr lang="en-US" dirty="0"/>
            </a:br>
            <a:r>
              <a:rPr lang="en-US" dirty="0"/>
              <a:t>did it after the fact” approach</a:t>
            </a:r>
          </a:p>
        </p:txBody>
      </p:sp>
      <p:pic>
        <p:nvPicPr>
          <p:cNvPr id="3" name="Picture 2" descr="Steps in front of building with wheelchair ramp that is made of metal but usable. Looks out of place because it was added late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65" y="1825488"/>
            <a:ext cx="6425470" cy="48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Well </a:t>
            </a:r>
            <a:r>
              <a:rPr lang="en-US" dirty="0" smtClean="0"/>
              <a:t>planned</a:t>
            </a:r>
            <a:br>
              <a:rPr lang="en-US" dirty="0" smtClean="0"/>
            </a:br>
            <a:r>
              <a:rPr lang="en-US" dirty="0" smtClean="0"/>
              <a:t>practical </a:t>
            </a:r>
            <a:r>
              <a:rPr lang="en-US" dirty="0"/>
              <a:t>approach</a:t>
            </a:r>
          </a:p>
        </p:txBody>
      </p:sp>
      <p:grpSp>
        <p:nvGrpSpPr>
          <p:cNvPr id="5" name="Group 4" descr="A building with both steps and a properly designed wheelchair ramp that provides unrestricted access to the door."/>
          <p:cNvGrpSpPr/>
          <p:nvPr/>
        </p:nvGrpSpPr>
        <p:grpSpPr>
          <a:xfrm>
            <a:off x="838200" y="1905000"/>
            <a:ext cx="6495800" cy="4547825"/>
            <a:chOff x="838200" y="1905000"/>
            <a:chExt cx="6495800" cy="45478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0000" y="1905000"/>
              <a:ext cx="5524000" cy="45478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905000"/>
              <a:ext cx="914479" cy="1219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7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There are many ways to approach accessibility.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best approach will include a lot of thought,</a:t>
            </a:r>
          </a:p>
          <a:p>
            <a:pPr marL="0" indent="0" algn="ctr">
              <a:buNone/>
            </a:pPr>
            <a:r>
              <a:rPr lang="en-US" dirty="0"/>
              <a:t>from the start, done right, and maintained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Me the WAI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Web Accessibility Initiative (WAI)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Provide Pointers</a:t>
            </a:r>
          </a:p>
          <a:p>
            <a:r>
              <a:rPr lang="en-US" dirty="0" smtClean="0"/>
              <a:t>Promote Understanding</a:t>
            </a:r>
          </a:p>
          <a:p>
            <a:r>
              <a:rPr lang="en-US" dirty="0" smtClean="0"/>
              <a:t>Provide Direction and Guidance</a:t>
            </a:r>
          </a:p>
          <a:p>
            <a:r>
              <a:rPr lang="en-US" dirty="0" smtClean="0"/>
              <a:t>Provide Resources and Tools</a:t>
            </a:r>
          </a:p>
          <a:p>
            <a:r>
              <a:rPr lang="en-US" dirty="0" smtClean="0"/>
              <a:t>Invitation to Join and/or Contribute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71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the W3C?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World Wide Web Consortium (W3C) is an international community where Member organizations, a full-time staff, and the public work together to develop Web standards.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W3C develops these technical specifications and guidelines through a process designed to maximize consensus about the content of a technical report, to ensure high technical and editorial quality, and to earn endorsement by W3C and the broader community.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Link to the W3C Standards: &lt;</a:t>
            </a:r>
            <a:r>
              <a:rPr lang="en-US" u="sng" dirty="0">
                <a:hlinkClick r:id="rId2"/>
              </a:rPr>
              <a:t>https://www.w3.org/standards/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404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WCAG?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W</a:t>
            </a:r>
            <a:r>
              <a:rPr lang="en-US" b="1" dirty="0"/>
              <a:t>eb </a:t>
            </a:r>
            <a:r>
              <a:rPr lang="en-US" b="1" u="sng" dirty="0"/>
              <a:t>C</a:t>
            </a:r>
            <a:r>
              <a:rPr lang="en-US" b="1" dirty="0"/>
              <a:t>ontent </a:t>
            </a:r>
            <a:r>
              <a:rPr lang="en-US" b="1" u="sng" dirty="0"/>
              <a:t>A</a:t>
            </a:r>
            <a:r>
              <a:rPr lang="en-US" b="1" dirty="0"/>
              <a:t>ccessibility </a:t>
            </a:r>
            <a:r>
              <a:rPr lang="en-US" b="1" u="sng" dirty="0"/>
              <a:t>G</a:t>
            </a:r>
            <a:r>
              <a:rPr lang="en-US" b="1" dirty="0"/>
              <a:t>uidelines</a:t>
            </a:r>
            <a:r>
              <a:rPr lang="en-US" dirty="0"/>
              <a:t> (WCAG) is developed through the W3C process in cooperation with individuals and organizations around the world, with a goal of providing a single shared standard for web content accessibility that meets the needs of individuals, organizations, and governments internationally.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The WCAG documents explain how to make web content more accessible to people with disabilities. Web "content" generally refers to the information in a web page or web application, including:</a:t>
            </a:r>
          </a:p>
          <a:p>
            <a:pPr marL="569913" fontAlgn="base"/>
            <a:r>
              <a:rPr lang="en-US" dirty="0"/>
              <a:t>natural information such as text, images, and sounds</a:t>
            </a:r>
          </a:p>
          <a:p>
            <a:pPr marL="569913" fontAlgn="base"/>
            <a:r>
              <a:rPr lang="en-US" dirty="0"/>
              <a:t>code or markup that defines structure, presentation,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7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There are many ways to approach </a:t>
            </a:r>
            <a:r>
              <a:rPr lang="en-US" dirty="0" smtClean="0"/>
              <a:t>accessibility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9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 Website Redesign</a:t>
            </a:r>
            <a:endParaRPr lang="en-US" dirty="0"/>
          </a:p>
        </p:txBody>
      </p:sp>
      <p:grpSp>
        <p:nvGrpSpPr>
          <p:cNvPr id="11" name="Group 10" descr="Before and after redesign screen shots of the WAI web site home page."/>
          <p:cNvGrpSpPr/>
          <p:nvPr/>
        </p:nvGrpSpPr>
        <p:grpSpPr>
          <a:xfrm>
            <a:off x="457200" y="1964344"/>
            <a:ext cx="8093765" cy="4360256"/>
            <a:chOff x="533400" y="1964344"/>
            <a:chExt cx="8093765" cy="43602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964344"/>
              <a:ext cx="5545189" cy="3136763"/>
            </a:xfrm>
            <a:prstGeom prst="rect">
              <a:avLst/>
            </a:prstGeom>
            <a:effectLst>
              <a:outerShdw blurRad="241300" dist="165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6671" y="3200400"/>
              <a:ext cx="6020494" cy="31242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65100" dist="1143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Bent Arrow 6"/>
            <p:cNvSpPr/>
            <p:nvPr/>
          </p:nvSpPr>
          <p:spPr>
            <a:xfrm rot="10800000">
              <a:off x="1371599" y="4724400"/>
              <a:ext cx="1066800" cy="990600"/>
            </a:xfrm>
            <a:prstGeom prst="bentArrow">
              <a:avLst>
                <a:gd name="adj1" fmla="val 25000"/>
                <a:gd name="adj2" fmla="val 23662"/>
                <a:gd name="adj3" fmla="val 25000"/>
                <a:gd name="adj4" fmla="val 43750"/>
              </a:avLst>
            </a:prstGeom>
            <a:scene3d>
              <a:camera prst="orthographicFront">
                <a:rot lat="0" lon="1079997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4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 Website Redesign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WAI web site </a:t>
            </a:r>
            <a:r>
              <a:rPr lang="en-US" dirty="0" smtClean="0"/>
              <a:t>has recently undergone a </a:t>
            </a:r>
            <a:r>
              <a:rPr lang="en-US" dirty="0"/>
              <a:t>redesign led by the Education &amp; Outreach Working Group. Redesign efforts </a:t>
            </a:r>
            <a:r>
              <a:rPr lang="en-US" dirty="0" smtClean="0"/>
              <a:t>focused </a:t>
            </a:r>
            <a:r>
              <a:rPr lang="en-US" dirty="0"/>
              <a:t>on four major changes to the WAI site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Visual Design </a:t>
            </a:r>
            <a:r>
              <a:rPr lang="en-US" dirty="0"/>
              <a:t>→  (modern looking site that is visually appealing)</a:t>
            </a:r>
          </a:p>
          <a:p>
            <a:r>
              <a:rPr lang="en-US" b="1" dirty="0"/>
              <a:t>Information Architecture </a:t>
            </a:r>
            <a:r>
              <a:rPr lang="en-US" dirty="0"/>
              <a:t>→  (intuitive navigation and organization)</a:t>
            </a:r>
          </a:p>
          <a:p>
            <a:r>
              <a:rPr lang="en-US" b="1" dirty="0"/>
              <a:t>Updating and improving resource </a:t>
            </a:r>
            <a:r>
              <a:rPr lang="en-US" dirty="0"/>
              <a:t>→  (more relevant and concise)</a:t>
            </a:r>
          </a:p>
          <a:p>
            <a:r>
              <a:rPr lang="en-US" b="1" dirty="0"/>
              <a:t>Retiring older resources </a:t>
            </a:r>
            <a:r>
              <a:rPr lang="en-US" dirty="0"/>
              <a:t>→  (removing outdated material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 Website Redesign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redesign continues, and </a:t>
            </a:r>
            <a:r>
              <a:rPr lang="en-US" dirty="0"/>
              <a:t>is using an </a:t>
            </a:r>
            <a:r>
              <a:rPr lang="en-US" dirty="0" smtClean="0"/>
              <a:t>agile development </a:t>
            </a:r>
            <a:r>
              <a:rPr lang="en-US" dirty="0"/>
              <a:t>approach. </a:t>
            </a:r>
            <a:r>
              <a:rPr lang="en-US" dirty="0" smtClean="0"/>
              <a:t>Future enhancements will be incorporated as feedback to the redesigned site is gathered.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For:</a:t>
            </a:r>
          </a:p>
          <a:p>
            <a:r>
              <a:rPr lang="en-US" dirty="0" smtClean="0"/>
              <a:t>Planned </a:t>
            </a:r>
            <a:r>
              <a:rPr lang="en-US" dirty="0"/>
              <a:t>Changes and Known </a:t>
            </a:r>
            <a:r>
              <a:rPr lang="en-US" dirty="0" smtClean="0"/>
              <a:t>Issues </a:t>
            </a:r>
          </a:p>
          <a:p>
            <a:r>
              <a:rPr lang="en-US" dirty="0" smtClean="0"/>
              <a:t>Acknowledgements </a:t>
            </a:r>
          </a:p>
          <a:p>
            <a:r>
              <a:rPr lang="en-US" dirty="0" smtClean="0"/>
              <a:t>How </a:t>
            </a:r>
            <a:r>
              <a:rPr lang="en-US" dirty="0"/>
              <a:t>to </a:t>
            </a:r>
            <a:r>
              <a:rPr lang="en-US" dirty="0" smtClean="0"/>
              <a:t>Comment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Visit</a:t>
            </a:r>
            <a:r>
              <a:rPr lang="en-US" dirty="0"/>
              <a:t>: </a:t>
            </a:r>
            <a:r>
              <a:rPr lang="en-US" dirty="0" smtClean="0"/>
              <a:t>&lt;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github.com/w3c/wai-website/wiki/W3C-WAI-Website-Redesign-Information</a:t>
            </a:r>
            <a:r>
              <a:rPr lang="en-US" dirty="0" smtClean="0"/>
              <a:t>&gt;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 Website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153400" cy="12579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WAI site is structured to help users intuitively find the resources that match their role or specific categories of topics they are looking for</a:t>
            </a:r>
          </a:p>
        </p:txBody>
      </p:sp>
      <p:pic>
        <p:nvPicPr>
          <p:cNvPr id="4" name="Picture 3" descr="WAI website banner with horizontal top navigation menu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65528"/>
            <a:ext cx="8534400" cy="79940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038600"/>
            <a:ext cx="81534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Accessibility Fundamentals</a:t>
            </a:r>
            <a:endParaRPr lang="en-US" dirty="0" smtClean="0"/>
          </a:p>
          <a:p>
            <a:r>
              <a:rPr lang="en-US" b="1" dirty="0" smtClean="0"/>
              <a:t>Planning &amp; Policies</a:t>
            </a:r>
            <a:endParaRPr lang="en-US" dirty="0" smtClean="0"/>
          </a:p>
          <a:p>
            <a:r>
              <a:rPr lang="en-US" b="1" dirty="0" smtClean="0"/>
              <a:t>Design &amp; Develop</a:t>
            </a:r>
            <a:endParaRPr lang="en-US" dirty="0" smtClean="0"/>
          </a:p>
          <a:p>
            <a:r>
              <a:rPr lang="en-US" b="1" dirty="0" smtClean="0"/>
              <a:t>Test &amp; Evaluate</a:t>
            </a:r>
            <a:endParaRPr lang="en-US" dirty="0" smtClean="0"/>
          </a:p>
          <a:p>
            <a:r>
              <a:rPr lang="en-US" b="1" dirty="0" smtClean="0"/>
              <a:t>Teach &amp; Advocate</a:t>
            </a:r>
            <a:endParaRPr lang="en-US" dirty="0" smtClean="0"/>
          </a:p>
          <a:p>
            <a:r>
              <a:rPr lang="en-US" b="1" dirty="0" smtClean="0"/>
              <a:t>Standards /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Resources are </a:t>
            </a:r>
            <a:br>
              <a:rPr lang="en-US" dirty="0" smtClean="0"/>
            </a:br>
            <a:r>
              <a:rPr lang="en-US" dirty="0" smtClean="0"/>
              <a:t>Available for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WAI </a:t>
            </a:r>
            <a:r>
              <a:rPr lang="en-US" dirty="0"/>
              <a:t>Web Site: </a:t>
            </a:r>
            <a:r>
              <a:rPr lang="en-US" u="sng" dirty="0">
                <a:hlinkClick r:id="rId2"/>
              </a:rPr>
              <a:t>www.w3.org/WAI</a:t>
            </a:r>
            <a:endParaRPr lang="en-US" dirty="0"/>
          </a:p>
        </p:txBody>
      </p:sp>
      <p:pic>
        <p:nvPicPr>
          <p:cNvPr id="4" name="Picture 3" descr="Screenshot of a redesigned WAI website pag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90800"/>
            <a:ext cx="7425220" cy="39292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2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 with WAI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Be part of community that develops guidelines</a:t>
            </a:r>
          </a:p>
          <a:p>
            <a:r>
              <a:rPr lang="en-US" dirty="0"/>
              <a:t>Stay in tune with evolving standards:</a:t>
            </a:r>
          </a:p>
          <a:p>
            <a:pPr lvl="1"/>
            <a:r>
              <a:rPr lang="en-US" dirty="0" smtClean="0"/>
              <a:t>WCAG 2</a:t>
            </a:r>
          </a:p>
          <a:p>
            <a:pPr marL="1431925" lvl="1"/>
            <a:r>
              <a:rPr lang="en-US" dirty="0" smtClean="0"/>
              <a:t>WCAG 2.1</a:t>
            </a:r>
          </a:p>
          <a:p>
            <a:pPr marL="2225675" lvl="1"/>
            <a:r>
              <a:rPr lang="en-US" dirty="0" smtClean="0"/>
              <a:t>Silver</a:t>
            </a:r>
            <a:endParaRPr lang="en-US" dirty="0"/>
          </a:p>
          <a:p>
            <a:r>
              <a:rPr lang="en-US" dirty="0"/>
              <a:t>Ensure accessibility remains priority</a:t>
            </a:r>
          </a:p>
        </p:txBody>
      </p:sp>
    </p:spTree>
    <p:extLst>
      <p:ext uri="{BB962C8B-B14F-4D97-AF65-F5344CB8AC3E}">
        <p14:creationId xmlns:p14="http://schemas.microsoft.com/office/powerpoint/2010/main" val="32174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Getting WAI Announcements</a:t>
            </a:r>
          </a:p>
          <a:p>
            <a:r>
              <a:rPr lang="en-US" dirty="0"/>
              <a:t>Mailing list:  www.w3.org/WAI/IG/</a:t>
            </a:r>
          </a:p>
          <a:p>
            <a:r>
              <a:rPr lang="en-US" dirty="0"/>
              <a:t>Twitter: w3c_wai</a:t>
            </a:r>
          </a:p>
          <a:p>
            <a:r>
              <a:rPr lang="en-US" dirty="0"/>
              <a:t>RSS feed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WAI Interest Group (IG)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GitHub</a:t>
            </a:r>
          </a:p>
        </p:txBody>
      </p:sp>
    </p:spTree>
    <p:extLst>
      <p:ext uri="{BB962C8B-B14F-4D97-AF65-F5344CB8AC3E}">
        <p14:creationId xmlns:p14="http://schemas.microsoft.com/office/powerpoint/2010/main" val="40895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Content Placeholder 3" descr="Questions?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667000"/>
            <a:ext cx="4953000" cy="2286000"/>
          </a:xfrm>
        </p:spPr>
      </p:pic>
      <p:sp>
        <p:nvSpPr>
          <p:cNvPr id="3" name="TextBox 2"/>
          <p:cNvSpPr txBox="1"/>
          <p:nvPr/>
        </p:nvSpPr>
        <p:spPr>
          <a:xfrm>
            <a:off x="2095500" y="5257800"/>
            <a:ext cx="4953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Brent Bakken</a:t>
            </a:r>
          </a:p>
          <a:p>
            <a:pPr algn="ctr"/>
            <a:r>
              <a:rPr lang="en-US" sz="3200" dirty="0"/>
              <a:t>brent.bakken@pearson.com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“Band-Aid” approach</a:t>
            </a:r>
          </a:p>
        </p:txBody>
      </p:sp>
      <p:pic>
        <p:nvPicPr>
          <p:cNvPr id="5" name="Picture 4" descr="Steps in front of building with plywood to make a temporary wheelchair ramp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178" y="1905000"/>
            <a:ext cx="5105644" cy="46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“Great design,</a:t>
            </a:r>
            <a:br>
              <a:rPr lang="en-US" dirty="0"/>
            </a:br>
            <a:r>
              <a:rPr lang="en-US" dirty="0"/>
              <a:t>but not functional” approach</a:t>
            </a:r>
          </a:p>
        </p:txBody>
      </p:sp>
      <p:pic>
        <p:nvPicPr>
          <p:cNvPr id="3" name="Picture 2" descr="Steps in front of building with an unusable wheelchair ramp because it has a curb in front of i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8" y="2057400"/>
            <a:ext cx="5921823" cy="44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“Hey, we added it,</a:t>
            </a:r>
            <a:br>
              <a:rPr lang="en-US" dirty="0"/>
            </a:br>
            <a:r>
              <a:rPr lang="en-US" dirty="0"/>
              <a:t>you go ahead and try it” approach</a:t>
            </a:r>
          </a:p>
        </p:txBody>
      </p:sp>
      <p:pic>
        <p:nvPicPr>
          <p:cNvPr id="3" name="Picture 2" descr="Steps in front of building with very steep wheelchair ramp and a final step at the bottom of the ramp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715" y="1905000"/>
            <a:ext cx="3842569" cy="46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say it is,</a:t>
            </a:r>
            <a:br>
              <a:rPr lang="en-US" dirty="0"/>
            </a:br>
            <a:r>
              <a:rPr lang="en-US" dirty="0"/>
              <a:t>but it’s really not” approach</a:t>
            </a:r>
          </a:p>
        </p:txBody>
      </p:sp>
      <p:pic>
        <p:nvPicPr>
          <p:cNvPr id="3" name="Picture 2" descr="Steps in front of building with wheelchair ramp sign next to it, and no wheelchair ramp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2" y="1828800"/>
            <a:ext cx="6401355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“Solution that works</a:t>
            </a:r>
            <a:br>
              <a:rPr lang="en-US" dirty="0"/>
            </a:br>
            <a:r>
              <a:rPr lang="en-US" dirty="0"/>
              <a:t>but ends up being worse” approach</a:t>
            </a:r>
          </a:p>
        </p:txBody>
      </p:sp>
      <p:pic>
        <p:nvPicPr>
          <p:cNvPr id="3" name="Picture 2" descr="Steps in front of building with dangerously narrow wheelchair ramp that would be hazardous to us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81" y="1828800"/>
            <a:ext cx="6405437" cy="48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“There are still some bugs</a:t>
            </a:r>
            <a:br>
              <a:rPr lang="en-US" dirty="0"/>
            </a:br>
            <a:r>
              <a:rPr lang="en-US" dirty="0"/>
              <a:t>to be worked out” approach</a:t>
            </a:r>
          </a:p>
        </p:txBody>
      </p:sp>
      <p:pic>
        <p:nvPicPr>
          <p:cNvPr id="3" name="Picture 2" descr="A narrow long wheelchair ramp going up to a building that has a tree in the middle of it, making it impossible for a wheelchair to us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17" y="1874171"/>
            <a:ext cx="3585366" cy="47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don’t really understand</a:t>
            </a:r>
            <a:br>
              <a:rPr lang="en-US" dirty="0"/>
            </a:br>
            <a:r>
              <a:rPr lang="en-US" dirty="0"/>
              <a:t>the users’ needs” approach</a:t>
            </a:r>
          </a:p>
        </p:txBody>
      </p:sp>
      <p:pic>
        <p:nvPicPr>
          <p:cNvPr id="3" name="Picture 2" descr="Steps in front of building with small concret blocks placed on the steps. The concrete blocks have a wheelchair symbol on them. A wheelchair cannot use these blocks to climb the step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18" y="1981200"/>
            <a:ext cx="60355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473</Words>
  <Application>Microsoft Office PowerPoint</Application>
  <PresentationFormat>On-screen Show (4:3)</PresentationFormat>
  <Paragraphs>91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Walk Through WAI Resources</vt:lpstr>
      <vt:lpstr>Accessibility</vt:lpstr>
      <vt:lpstr>“Band-Aid” approach</vt:lpstr>
      <vt:lpstr>“Great design, but not functional” approach</vt:lpstr>
      <vt:lpstr>“Hey, we added it, you go ahead and try it” approach</vt:lpstr>
      <vt:lpstr>“We say it is, but it’s really not” approach</vt:lpstr>
      <vt:lpstr>“Solution that works but ends up being worse” approach</vt:lpstr>
      <vt:lpstr>“There are still some bugs to be worked out” approach</vt:lpstr>
      <vt:lpstr>“We don’t really understand the users’ needs” approach</vt:lpstr>
      <vt:lpstr>“Over thought and complicated” approach</vt:lpstr>
      <vt:lpstr>“We’re just meeting conformance” approach</vt:lpstr>
      <vt:lpstr>“We didn’t plan it all the way through” approach</vt:lpstr>
      <vt:lpstr>“We had it working but forgot to maintain it” approach</vt:lpstr>
      <vt:lpstr>“We did it right, but we still did it after the fact” approach</vt:lpstr>
      <vt:lpstr>The Well planned practical approach</vt:lpstr>
      <vt:lpstr>Accessibility</vt:lpstr>
      <vt:lpstr>Show Me the WAI</vt:lpstr>
      <vt:lpstr>Who is the W3C?</vt:lpstr>
      <vt:lpstr>What is WCAG?</vt:lpstr>
      <vt:lpstr>WAI Website Redesign</vt:lpstr>
      <vt:lpstr>WAI Website Redesign</vt:lpstr>
      <vt:lpstr>WAI Website Redesign</vt:lpstr>
      <vt:lpstr>WAI Website Structure</vt:lpstr>
      <vt:lpstr>What Resources are  Available for Me?</vt:lpstr>
      <vt:lpstr>Get Involved with WAI</vt:lpstr>
      <vt:lpstr>Join In!</vt:lpstr>
      <vt:lpstr>Thank You</vt:lpstr>
    </vt:vector>
  </TitlesOfParts>
  <Company>Pearson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Bakken, Brent A</dc:creator>
  <cp:lastModifiedBy>Bakken, Brent A</cp:lastModifiedBy>
  <cp:revision>48</cp:revision>
  <dcterms:created xsi:type="dcterms:W3CDTF">2014-08-14T22:13:30Z</dcterms:created>
  <dcterms:modified xsi:type="dcterms:W3CDTF">2018-05-11T21:46:45Z</dcterms:modified>
</cp:coreProperties>
</file>